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72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17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1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6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46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48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90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2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88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74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51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79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83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5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84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55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08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46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F70FF34-D90E-4526-94C9-EF73142EBB2F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CE3010C-415F-4DC1-A4FA-ADC077690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95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claimedfromstationershall.wordpress.com/bibliography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Silence in the Library: from Copyright Collections to Cage 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246" y="2603500"/>
            <a:ext cx="5935821" cy="34163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6597A76-45EF-47C8-901D-3C11D88FC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5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551" y="973668"/>
            <a:ext cx="10413401" cy="706964"/>
          </a:xfrm>
        </p:spPr>
        <p:txBody>
          <a:bodyPr/>
          <a:lstStyle/>
          <a:p>
            <a:r>
              <a:rPr lang="en-GB" dirty="0"/>
              <a:t>Legal deposit – Copyright’s Shadowy Cousin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325" y="2571227"/>
            <a:ext cx="4957607" cy="34163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BA87F3E-4375-4E8F-A207-17C2C8F1FC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2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Researcher - Librarian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661" y="3012140"/>
            <a:ext cx="4625788" cy="3083859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921806D-CA09-4913-874A-4B45F14BC0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3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British Library at St Pancras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826" y="2668045"/>
            <a:ext cx="1921668" cy="34163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2490E63-869D-4993-B79C-25FC0CBB5E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4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solidFill>
                  <a:srgbClr val="FFFF00"/>
                </a:solidFill>
                <a:hlinkClick r:id="rId2"/>
              </a:rPr>
              <a:t>https://claimedfromstationershall.wordpress.com/bibliography/</a:t>
            </a:r>
            <a:r>
              <a:rPr lang="en-GB" dirty="0">
                <a:solidFill>
                  <a:srgbClr val="FFFF00"/>
                </a:solidFill>
              </a:rPr>
              <a:t/>
            </a:r>
            <a:br>
              <a:rPr lang="en-GB" dirty="0">
                <a:solidFill>
                  <a:srgbClr val="FFFF00"/>
                </a:solidFill>
              </a:rPr>
            </a:b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2885211"/>
            <a:ext cx="4824413" cy="2852877"/>
          </a:xfrm>
        </p:spPr>
      </p:pic>
      <p:sp>
        <p:nvSpPr>
          <p:cNvPr id="11" name="Text Placeholder 10"/>
          <p:cNvSpPr>
            <a:spLocks noGrp="1"/>
          </p:cNvSpPr>
          <p:nvPr>
            <p:ph sz="half" idx="2"/>
          </p:nvPr>
        </p:nvSpPr>
        <p:spPr>
          <a:xfrm>
            <a:off x="6208712" y="2885210"/>
            <a:ext cx="4825159" cy="31345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>
                <a:solidFill>
                  <a:schemeClr val="tx1"/>
                </a:solidFill>
              </a:rPr>
              <a:t>CFSH Network - </a:t>
            </a:r>
            <a:endParaRPr lang="en-GB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800" b="1" dirty="0">
                <a:solidFill>
                  <a:schemeClr val="tx1"/>
                </a:solidFill>
              </a:rPr>
              <a:t>Bibliography includes articles about Georgian/Victorian music case law.</a:t>
            </a:r>
          </a:p>
          <a:p>
            <a:pPr marL="0" indent="0">
              <a:buNone/>
            </a:pPr>
            <a:endParaRPr lang="en-GB" sz="2800" dirty="0"/>
          </a:p>
          <a:p>
            <a:endParaRPr lang="en-GB" sz="28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45E1934-2FA1-419A-9EFC-35FA40498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92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Whose creative effort?!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187" y="2753958"/>
            <a:ext cx="7285816" cy="2348099"/>
          </a:xfrm>
        </p:spPr>
      </p:pic>
      <p:sp>
        <p:nvSpPr>
          <p:cNvPr id="8" name="TextBox 7"/>
          <p:cNvSpPr txBox="1"/>
          <p:nvPr/>
        </p:nvSpPr>
        <p:spPr>
          <a:xfrm>
            <a:off x="3451751" y="5314277"/>
            <a:ext cx="5320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Cambridge University Library catalogue entry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0780540-61BC-42A3-944F-F6B6542007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9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Rossini: prolific and popular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582" y="2581836"/>
            <a:ext cx="6576353" cy="235592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2169A55-6DB1-486B-A118-D4E44A992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5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PG Certificate in Learning &amp; Teaching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447" y="2547731"/>
            <a:ext cx="4361211" cy="351509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2654E2-D6F6-4EEA-97E7-EEB53B3DCB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5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Essential Knowledge …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198" y="2603500"/>
            <a:ext cx="2557417" cy="34163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014" y="2603500"/>
            <a:ext cx="1847810" cy="34163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F4E86A8-7D06-47AD-8273-2AD20B7241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5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Pedantic, Fussy, Rule-Bound?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177" y="2474258"/>
            <a:ext cx="4511962" cy="301214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B44917B-2563-4E7D-BA7E-AF162DE0DD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3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John Cage’s 4’33”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559" y="2409712"/>
            <a:ext cx="2485603" cy="3172491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2352529-FAA9-41E4-88C9-09EAA3117A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8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Contemporary Performance Practice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731" y="2743201"/>
            <a:ext cx="3286538" cy="328653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5E55562-DE49-4CE9-B917-81C8C3A7FF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4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158" y="973668"/>
            <a:ext cx="9369910" cy="706964"/>
          </a:xfrm>
        </p:spPr>
        <p:txBody>
          <a:bodyPr/>
          <a:lstStyle/>
          <a:p>
            <a:r>
              <a:rPr lang="en-GB" dirty="0"/>
              <a:t>RCS - busy, working Conservatoire Library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220" y="2736022"/>
            <a:ext cx="4869559" cy="34163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557A8FA-3803-4D81-A0A4-6C17C75FB8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6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instrument or combination 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670" y="3324113"/>
            <a:ext cx="5655215" cy="1362205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BD606F4-B32D-48F1-96F5-24B1FC4441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3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967992" cy="706964"/>
          </a:xfrm>
        </p:spPr>
        <p:txBody>
          <a:bodyPr/>
          <a:lstStyle/>
          <a:p>
            <a:r>
              <a:rPr lang="en-GB" dirty="0"/>
              <a:t>The man who composed The Wombles!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08" y="3345628"/>
            <a:ext cx="8308716" cy="138478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A5470B3-EF57-40D8-A8B1-898ED3CB3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0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Seymour, David M. (2013)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0EBC0D78-025A-402B-B6B1-B86AC707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3617842"/>
            <a:ext cx="11215688" cy="2401957"/>
          </a:xfrm>
        </p:spPr>
        <p:txBody>
          <a:bodyPr>
            <a:normAutofit fontScale="85000" lnSpcReduction="20000"/>
          </a:bodyPr>
          <a:lstStyle/>
          <a:p>
            <a:r>
              <a:rPr lang="en-GB" sz="2600" b="1" dirty="0">
                <a:solidFill>
                  <a:schemeClr val="tx1"/>
                </a:solidFill>
              </a:rPr>
              <a:t>‘This is the piece that everyone here has come to experience’: the challenges to copyright of John Cage’s 4’33”, </a:t>
            </a:r>
            <a:r>
              <a:rPr lang="en-GB" sz="2600" b="1" u="sng" dirty="0">
                <a:solidFill>
                  <a:schemeClr val="tx1"/>
                </a:solidFill>
              </a:rPr>
              <a:t>in</a:t>
            </a:r>
            <a:r>
              <a:rPr lang="en-GB" sz="2600" b="1" dirty="0">
                <a:solidFill>
                  <a:schemeClr val="tx1"/>
                </a:solidFill>
              </a:rPr>
              <a:t> Legal Studies 33.4, pp.532-548</a:t>
            </a:r>
          </a:p>
          <a:p>
            <a:endParaRPr lang="en-GB" sz="2600" b="1" dirty="0">
              <a:solidFill>
                <a:schemeClr val="tx1"/>
              </a:solidFill>
            </a:endParaRPr>
          </a:p>
          <a:p>
            <a:r>
              <a:rPr lang="en-GB" sz="2600" b="1" dirty="0">
                <a:solidFill>
                  <a:schemeClr val="tx1"/>
                </a:solidFill>
              </a:rPr>
              <a:t>Seymour quotes Cheng Saw:-  		Originality</a:t>
            </a:r>
          </a:p>
          <a:p>
            <a:r>
              <a:rPr lang="en-GB" sz="2600" b="1" dirty="0">
                <a:solidFill>
                  <a:schemeClr val="tx1"/>
                </a:solidFill>
              </a:rPr>
              <a:t>                                                                 Protectable expression</a:t>
            </a:r>
          </a:p>
          <a:p>
            <a:r>
              <a:rPr lang="en-GB" sz="2600" b="1" dirty="0">
                <a:solidFill>
                  <a:schemeClr val="tx1"/>
                </a:solidFill>
              </a:rPr>
              <a:t>                                                                 Uncertainty of subject matter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ABE849A-5101-49A3-BF8E-558E60FC2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2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“No such thing as silence”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" b="2590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The Score with Lines and Spaces …</a:t>
            </a:r>
          </a:p>
          <a:p>
            <a:r>
              <a:rPr lang="en-GB" dirty="0"/>
              <a:t>… but no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C5007BA-D666-4ADF-886E-54F71E6DE2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1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TOTAL Silence?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3" r="2800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An Anechoic Chamber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8A3BCD7-2CC7-47D3-A1B6-7EFA946958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“It’s okay for me to copy …”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64" y="2603500"/>
            <a:ext cx="4717385" cy="34163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EC8E144-8B85-463B-BCB9-F6907B2BD9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4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is it music?  Is it original?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785" y="2603500"/>
            <a:ext cx="5652743" cy="34163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29B592F-8283-4D15-9913-142869B53E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42" y="5778000"/>
            <a:ext cx="16107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1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Custom 2">
      <a:dk1>
        <a:sysClr val="windowText" lastClr="000000"/>
      </a:dk1>
      <a:lt1>
        <a:srgbClr val="7F6000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177</Words>
  <Application>Microsoft Office PowerPoint</Application>
  <PresentationFormat>Widescreen</PresentationFormat>
  <Paragraphs>32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Ion Boardroom</vt:lpstr>
      <vt:lpstr>Silence in the Library: from Copyright Collections to Cage </vt:lpstr>
      <vt:lpstr>Legal deposit – Copyright’s Shadowy Cousin</vt:lpstr>
      <vt:lpstr>Researcher - Librarian</vt:lpstr>
      <vt:lpstr>British Library at St Pancras</vt:lpstr>
      <vt:lpstr>https://claimedfromstationershall.wordpress.com/bibliography/ </vt:lpstr>
      <vt:lpstr>Whose creative effort?!</vt:lpstr>
      <vt:lpstr>Rossini: prolific and popular</vt:lpstr>
      <vt:lpstr>PG Certificate in Learning &amp; Teaching</vt:lpstr>
      <vt:lpstr>Essential Knowledge …</vt:lpstr>
      <vt:lpstr>Pedantic, Fussy, Rule-Bound?</vt:lpstr>
      <vt:lpstr>John Cage’s 4’33”</vt:lpstr>
      <vt:lpstr>Contemporary Performance Practice</vt:lpstr>
      <vt:lpstr>RCS - busy, working Conservatoire Library</vt:lpstr>
      <vt:lpstr>Any instrument or combination …</vt:lpstr>
      <vt:lpstr>The man who composed The Wombles!</vt:lpstr>
      <vt:lpstr>Seymour, David M. (2013)</vt:lpstr>
      <vt:lpstr>“No such thing as silence”</vt:lpstr>
      <vt:lpstr>TOTAL Silence?</vt:lpstr>
      <vt:lpstr>“It’s okay for me to copy …”</vt:lpstr>
      <vt:lpstr>But is it music?  Is it original?</vt:lpstr>
    </vt:vector>
  </TitlesOfParts>
  <Company>RCS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Silence in the Library: from Copyright Collections to Cage</dc:title>
  <dc:creator>Karen McAulay</dc:creator>
  <cp:lastModifiedBy>Karen McAulay</cp:lastModifiedBy>
  <cp:revision>19</cp:revision>
  <dcterms:created xsi:type="dcterms:W3CDTF">2019-05-17T14:14:39Z</dcterms:created>
  <dcterms:modified xsi:type="dcterms:W3CDTF">2019-06-20T11:12:23Z</dcterms:modified>
</cp:coreProperties>
</file>